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322" r:id="rId2"/>
    <p:sldId id="374" r:id="rId3"/>
    <p:sldId id="320" r:id="rId4"/>
    <p:sldId id="373" r:id="rId5"/>
    <p:sldId id="375" r:id="rId6"/>
    <p:sldId id="377" r:id="rId7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1E498E"/>
    <a:srgbClr val="D29500"/>
    <a:srgbClr val="0460BC"/>
    <a:srgbClr val="4472C4"/>
    <a:srgbClr val="F2F2F2"/>
    <a:srgbClr val="2D6098"/>
    <a:srgbClr val="FC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 autoAdjust="0"/>
    <p:restoredTop sz="91139" autoAdjust="0"/>
  </p:normalViewPr>
  <p:slideViewPr>
    <p:cSldViewPr snapToGrid="0">
      <p:cViewPr>
        <p:scale>
          <a:sx n="80" d="100"/>
          <a:sy n="80" d="100"/>
        </p:scale>
        <p:origin x="-732" y="-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'[Диаграмма в Microsoft PowerPoint]Лист1'!$B$1</c:f>
              <c:strCache>
                <c:ptCount val="1"/>
                <c:pt idx="0">
                  <c:v>Бюджет</c:v>
                </c:pt>
              </c:strCache>
            </c:strRef>
          </c:tx>
          <c:dLbls>
            <c:dLbl>
              <c:idx val="0"/>
              <c:layout>
                <c:manualLayout>
                  <c:x val="1.4006452318460193E-2"/>
                  <c:y val="-3.2489063867016624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678</a:t>
                    </a:r>
                    <a:r>
                      <a:rPr lang="kk-KZ" b="1" dirty="0" smtClean="0">
                        <a:latin typeface="Times New Roman" pitchFamily="18" charset="0"/>
                        <a:cs typeface="Times New Roman" pitchFamily="18" charset="0"/>
                      </a:rPr>
                      <a:t>975000 </a:t>
                    </a:r>
                    <a:r>
                      <a:rPr lang="kk-KZ" sz="1800" b="1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тг.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chemeClr val="lt1"/>
                </a:solidFill>
                <a:ln w="22225" cap="rnd" cmpd="sng" algn="ctr">
                  <a:solidFill>
                    <a:schemeClr val="accent1"/>
                  </a:solidFill>
                  <a:prstDash val="solid"/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softEdge rad="31750"/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6191382327209097E-2"/>
                  <c:y val="-1.1476013414989793E-2"/>
                </c:manualLayout>
              </c:layout>
              <c:tx>
                <c:rich>
                  <a:bodyPr/>
                  <a:lstStyle/>
                  <a:p>
                    <a:r>
                      <a:rPr lang="kk-KZ" b="1" dirty="0" smtClean="0">
                        <a:latin typeface="Times New Roman" pitchFamily="18" charset="0"/>
                        <a:cs typeface="Times New Roman" pitchFamily="18" charset="0"/>
                      </a:rPr>
                      <a:t>165217000 тг.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588018602937789E-3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9600</a:t>
                    </a:r>
                    <a:r>
                      <a:rPr lang="kk-KZ" b="1" dirty="0" smtClean="0">
                        <a:latin typeface="Times New Roman" pitchFamily="18" charset="0"/>
                        <a:cs typeface="Times New Roman" pitchFamily="18" charset="0"/>
                      </a:rPr>
                      <a:t>000 </a:t>
                    </a:r>
                    <a:r>
                      <a:rPr lang="kk-KZ" sz="1800" b="1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тг.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chemeClr val="lt1"/>
                </a:solidFill>
                <a:ln w="22225" cap="rnd" cmpd="sng" algn="ctr">
                  <a:solidFill>
                    <a:schemeClr val="accent1"/>
                  </a:solidFill>
                  <a:prstDash val="solid"/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softEdge rad="31750"/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2225" cap="rnd" cmpd="sng" algn="ctr">
                <a:solidFill>
                  <a:schemeClr val="accent1"/>
                </a:solidFill>
                <a:prstDash val="solid"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softEdge rad="3175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'[Диаграмма в Microsoft PowerPoint]Лист1'!$A$2:$A$4</c:f>
              <c:strCache>
                <c:ptCount val="3"/>
                <c:pt idx="0">
                  <c:v>Финансирование бюджета за 2023 год </c:v>
                </c:pt>
                <c:pt idx="1">
                  <c:v>стипендия</c:v>
                </c:pt>
                <c:pt idx="2">
                  <c:v>проезд студентов </c:v>
                </c:pt>
              </c:strCache>
            </c:strRef>
          </c:cat>
          <c:val>
            <c:numRef>
              <c:f>'[Диаграмма в Microsoft PowerPoint]Лист1'!$B$2:$B$4</c:f>
              <c:numCache>
                <c:formatCode>0.000</c:formatCode>
                <c:ptCount val="3"/>
                <c:pt idx="0">
                  <c:v>678000000.97500002</c:v>
                </c:pt>
                <c:pt idx="1">
                  <c:v>165000000.21700001</c:v>
                </c:pt>
                <c:pt idx="2">
                  <c:v>9000000.5999999996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4432776651336"/>
          <c:y val="0.18867135358080242"/>
          <c:w val="0.38504737396038896"/>
          <c:h val="0.41896981627296587"/>
        </c:manualLayout>
      </c:layout>
      <c:overlay val="0"/>
      <c:spPr>
        <a:solidFill>
          <a:schemeClr val="lt1"/>
        </a:solidFill>
        <a:ln w="22225" cap="rnd" cmpd="sng" algn="ctr">
          <a:solidFill>
            <a:schemeClr val="accent5"/>
          </a:solidFill>
          <a:prstDash val="solid"/>
        </a:ln>
        <a:effectLst>
          <a:glow rad="63500">
            <a:schemeClr val="accent5">
              <a:satMod val="175000"/>
              <a:alpha val="40000"/>
            </a:schemeClr>
          </a:glow>
          <a:softEdge rad="127000"/>
        </a:effectLst>
      </c:spPr>
      <c:txPr>
        <a:bodyPr/>
        <a:lstStyle/>
        <a:p>
          <a:pPr>
            <a:defRPr>
              <a:solidFill>
                <a:schemeClr val="dk1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825325834717893E-2"/>
          <c:y val="9.1583209221046721E-2"/>
          <c:w val="0.52833963277469387"/>
          <c:h val="0.79832603510063405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8.5155505245140872E-2"/>
                  <c:y val="-0.1673966981204743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102600000</a:t>
                    </a:r>
                    <a:r>
                      <a:rPr lang="kk-KZ" dirty="0" smtClean="0"/>
                      <a:t> </a:t>
                    </a:r>
                    <a:r>
                      <a:rPr lang="kk-KZ" sz="1800" b="1" i="0" u="none" strike="noStrike" baseline="0" dirty="0" smtClean="0">
                        <a:effectLst/>
                      </a:rPr>
                      <a:t>тг.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99824829007126E-2"/>
                  <c:y val="0.2791466792798336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85600000</a:t>
                    </a:r>
                    <a:r>
                      <a:rPr lang="kk-KZ" dirty="0" smtClean="0"/>
                      <a:t> </a:t>
                    </a:r>
                    <a:r>
                      <a:rPr lang="kk-KZ" sz="1800" b="1" i="0" u="none" strike="noStrike" baseline="0" dirty="0" smtClean="0">
                        <a:effectLst/>
                      </a:rPr>
                      <a:t>тг.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634452996746195E-2"/>
                  <c:y val="-2.291000434761605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13000000</a:t>
                    </a:r>
                    <a:r>
                      <a:rPr lang="kk-KZ" dirty="0" smtClean="0"/>
                      <a:t> </a:t>
                    </a:r>
                    <a:r>
                      <a:rPr lang="kk-KZ" sz="1800" b="1" i="0" u="none" strike="noStrike" baseline="0" dirty="0" smtClean="0">
                        <a:effectLst/>
                      </a:rPr>
                      <a:t>тг.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22881029215610338"/>
                  <c:y val="2.944969090940129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4000000</a:t>
                    </a:r>
                    <a:r>
                      <a:rPr lang="kk-KZ" dirty="0" smtClean="0"/>
                      <a:t> </a:t>
                    </a:r>
                    <a:r>
                      <a:rPr lang="kk-KZ" sz="1800" b="1" i="0" u="none" strike="noStrike" baseline="0" dirty="0" smtClean="0">
                        <a:effectLst/>
                      </a:rPr>
                      <a:t>тг.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2225" cap="rnd" cmpd="sng" algn="ctr">
                <a:solidFill>
                  <a:schemeClr val="accent5"/>
                </a:solidFill>
                <a:prstDash val="solid"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  <a:softEdge rad="3175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'[Диаграмма в Microsoft PowerPoint]Лист1'!$A$2:$A$5</c:f>
              <c:strCache>
                <c:ptCount val="4"/>
                <c:pt idx="0">
                  <c:v>за 2023 год</c:v>
                </c:pt>
                <c:pt idx="1">
                  <c:v>за обучение </c:v>
                </c:pt>
                <c:pt idx="2">
                  <c:v>за проживание в общежитий</c:v>
                </c:pt>
                <c:pt idx="3">
                  <c:v>прочие услуги </c:v>
                </c:pt>
              </c:strCache>
            </c:strRef>
          </c:cat>
          <c:val>
            <c:numRef>
              <c:f>'[Диаграмма в Microsoft PowerPoint]Лист1'!$B$2:$B$5</c:f>
              <c:numCache>
                <c:formatCode>General</c:formatCode>
                <c:ptCount val="4"/>
                <c:pt idx="0">
                  <c:v>102600000</c:v>
                </c:pt>
                <c:pt idx="1">
                  <c:v>85600000</c:v>
                </c:pt>
                <c:pt idx="2">
                  <c:v>13000000</c:v>
                </c:pt>
                <c:pt idx="3">
                  <c:v>4000000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623368174183403"/>
          <c:y val="0.51674964181964367"/>
          <c:w val="0.37201653722190708"/>
          <c:h val="0.42654544258434468"/>
        </c:manualLayout>
      </c:layout>
      <c:overlay val="0"/>
      <c:spPr>
        <a:solidFill>
          <a:schemeClr val="lt1"/>
        </a:solidFill>
        <a:ln w="22225" cap="rnd" cmpd="sng" algn="ctr">
          <a:solidFill>
            <a:schemeClr val="accent5"/>
          </a:solidFill>
          <a:prstDash val="solid"/>
        </a:ln>
        <a:effectLst>
          <a:glow rad="101600">
            <a:schemeClr val="accent5">
              <a:satMod val="175000"/>
              <a:alpha val="40000"/>
            </a:schemeClr>
          </a:glow>
          <a:softEdge rad="127000"/>
        </a:effectLst>
        <a:scene3d>
          <a:camera prst="orthographicFront"/>
          <a:lightRig rig="threePt" dir="t"/>
        </a:scene3d>
        <a:sp3d/>
      </c:spPr>
      <c:txPr>
        <a:bodyPr/>
        <a:lstStyle/>
        <a:p>
          <a:pPr>
            <a:defRPr>
              <a:solidFill>
                <a:schemeClr val="dk1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C7A4B4-626F-4F60-918B-CBF8DD22B4A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299B99B-EDF8-4DF3-BDCF-85C710EE3CA2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>
              <a:latin typeface="Arial" pitchFamily="34" charset="0"/>
              <a:cs typeface="Arial" pitchFamily="34" charset="0"/>
            </a:rPr>
            <a:t>Специальностей </a:t>
          </a:r>
          <a:r>
            <a:rPr lang="ru-RU" sz="1400" b="1" dirty="0">
              <a:latin typeface="Arial" pitchFamily="34" charset="0"/>
              <a:cs typeface="Arial" pitchFamily="34" charset="0"/>
            </a:rPr>
            <a:t>до</a:t>
          </a:r>
          <a:r>
            <a:rPr lang="ru-RU" sz="1400" dirty="0">
              <a:latin typeface="Arial" pitchFamily="34" charset="0"/>
              <a:cs typeface="Arial" pitchFamily="34" charset="0"/>
            </a:rPr>
            <a:t> профилизации - </a:t>
          </a:r>
          <a:r>
            <a:rPr lang="ru-RU" sz="1600" b="1" dirty="0" smtClean="0">
              <a:latin typeface="Arial" pitchFamily="34" charset="0"/>
              <a:cs typeface="Arial" pitchFamily="34" charset="0"/>
            </a:rPr>
            <a:t>10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63AF68C-3508-4F01-9E81-EBA96F403552}" type="parTrans" cxnId="{6768F5AE-839C-408A-AD4A-BB2892ADF1C0}">
      <dgm:prSet/>
      <dgm:spPr/>
      <dgm:t>
        <a:bodyPr/>
        <a:lstStyle/>
        <a:p>
          <a:endParaRPr lang="ru-RU"/>
        </a:p>
      </dgm:t>
    </dgm:pt>
    <dgm:pt modelId="{9041B597-B4E0-42D6-9BF3-C1DF83F7B1C0}" type="sibTrans" cxnId="{6768F5AE-839C-408A-AD4A-BB2892ADF1C0}">
      <dgm:prSet/>
      <dgm:spPr/>
      <dgm:t>
        <a:bodyPr/>
        <a:lstStyle/>
        <a:p>
          <a:endParaRPr lang="ru-RU"/>
        </a:p>
      </dgm:t>
    </dgm:pt>
    <dgm:pt modelId="{279A896F-6C8D-46BF-97B4-7C8371AD7B77}">
      <dgm:prSet phldrT="[Текст]" custT="1"/>
      <dgm:spPr/>
      <dgm:t>
        <a:bodyPr/>
        <a:lstStyle/>
        <a:p>
          <a:r>
            <a:rPr lang="ru-RU" sz="1400" dirty="0">
              <a:latin typeface="Arial" pitchFamily="34" charset="0"/>
              <a:cs typeface="Arial" pitchFamily="34" charset="0"/>
            </a:rPr>
            <a:t>Специальностей </a:t>
          </a:r>
          <a:r>
            <a:rPr lang="ru-RU" sz="1400" b="1" dirty="0">
              <a:latin typeface="Arial" pitchFamily="34" charset="0"/>
              <a:cs typeface="Arial" pitchFamily="34" charset="0"/>
            </a:rPr>
            <a:t>после </a:t>
          </a:r>
          <a:r>
            <a:rPr lang="ru-RU" sz="1400" dirty="0">
              <a:latin typeface="Arial" pitchFamily="34" charset="0"/>
              <a:cs typeface="Arial" pitchFamily="34" charset="0"/>
            </a:rPr>
            <a:t>профилизации </a:t>
          </a:r>
          <a:r>
            <a:rPr lang="ru-RU" sz="1600" dirty="0">
              <a:latin typeface="Arial" pitchFamily="34" charset="0"/>
              <a:cs typeface="Arial" pitchFamily="34" charset="0"/>
            </a:rPr>
            <a:t>- 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10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40CDBE97-BF70-4D6D-AD2A-E93F6D5440CF}" type="parTrans" cxnId="{6270AE9A-B7FB-450C-AEA6-B9BC4FC190F8}">
      <dgm:prSet/>
      <dgm:spPr/>
      <dgm:t>
        <a:bodyPr/>
        <a:lstStyle/>
        <a:p>
          <a:endParaRPr lang="ru-RU"/>
        </a:p>
      </dgm:t>
    </dgm:pt>
    <dgm:pt modelId="{4EFCDF2D-05BE-4463-AF95-D1053D0546C2}" type="sibTrans" cxnId="{6270AE9A-B7FB-450C-AEA6-B9BC4FC190F8}">
      <dgm:prSet/>
      <dgm:spPr/>
      <dgm:t>
        <a:bodyPr/>
        <a:lstStyle/>
        <a:p>
          <a:endParaRPr lang="ru-RU"/>
        </a:p>
      </dgm:t>
    </dgm:pt>
    <dgm:pt modelId="{67BD86E1-EC8E-4244-8810-EEC720E9A715}" type="pres">
      <dgm:prSet presAssocID="{DAC7A4B4-626F-4F60-918B-CBF8DD22B4A0}" presName="Name0" presStyleCnt="0">
        <dgm:presLayoutVars>
          <dgm:dir/>
          <dgm:animLvl val="lvl"/>
          <dgm:resizeHandles val="exact"/>
        </dgm:presLayoutVars>
      </dgm:prSet>
      <dgm:spPr/>
    </dgm:pt>
    <dgm:pt modelId="{1275F807-5F78-4F12-A2EA-A189E8A818AC}" type="pres">
      <dgm:prSet presAssocID="{D299B99B-EDF8-4DF3-BDCF-85C710EE3CA2}" presName="parTxOnly" presStyleLbl="node1" presStyleIdx="0" presStyleCnt="2" custScaleX="124353" custLinFactNeighborX="25638" custLinFactNeighborY="-95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D68EC-C4D3-467B-83B4-AB5D2F1532D8}" type="pres">
      <dgm:prSet presAssocID="{9041B597-B4E0-42D6-9BF3-C1DF83F7B1C0}" presName="parTxOnlySpace" presStyleCnt="0"/>
      <dgm:spPr/>
    </dgm:pt>
    <dgm:pt modelId="{F7E2ED59-C253-4FF9-9445-210923C0C919}" type="pres">
      <dgm:prSet presAssocID="{279A896F-6C8D-46BF-97B4-7C8371AD7B77}" presName="parTxOnly" presStyleLbl="node1" presStyleIdx="1" presStyleCnt="2" custScaleX="119097" custLinFactNeighborX="255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C2248C-EF63-415A-B565-52F868CA12D6}" type="presOf" srcId="{D299B99B-EDF8-4DF3-BDCF-85C710EE3CA2}" destId="{1275F807-5F78-4F12-A2EA-A189E8A818AC}" srcOrd="0" destOrd="0" presId="urn:microsoft.com/office/officeart/2005/8/layout/chevron1"/>
    <dgm:cxn modelId="{6768F5AE-839C-408A-AD4A-BB2892ADF1C0}" srcId="{DAC7A4B4-626F-4F60-918B-CBF8DD22B4A0}" destId="{D299B99B-EDF8-4DF3-BDCF-85C710EE3CA2}" srcOrd="0" destOrd="0" parTransId="{163AF68C-3508-4F01-9E81-EBA96F403552}" sibTransId="{9041B597-B4E0-42D6-9BF3-C1DF83F7B1C0}"/>
    <dgm:cxn modelId="{963CAD5B-4D99-420F-8815-EF4A4CFE2810}" type="presOf" srcId="{DAC7A4B4-626F-4F60-918B-CBF8DD22B4A0}" destId="{67BD86E1-EC8E-4244-8810-EEC720E9A715}" srcOrd="0" destOrd="0" presId="urn:microsoft.com/office/officeart/2005/8/layout/chevron1"/>
    <dgm:cxn modelId="{6270AE9A-B7FB-450C-AEA6-B9BC4FC190F8}" srcId="{DAC7A4B4-626F-4F60-918B-CBF8DD22B4A0}" destId="{279A896F-6C8D-46BF-97B4-7C8371AD7B77}" srcOrd="1" destOrd="0" parTransId="{40CDBE97-BF70-4D6D-AD2A-E93F6D5440CF}" sibTransId="{4EFCDF2D-05BE-4463-AF95-D1053D0546C2}"/>
    <dgm:cxn modelId="{FF3B4AB7-519E-4D53-BB91-0B85A24CCDC9}" type="presOf" srcId="{279A896F-6C8D-46BF-97B4-7C8371AD7B77}" destId="{F7E2ED59-C253-4FF9-9445-210923C0C919}" srcOrd="0" destOrd="0" presId="urn:microsoft.com/office/officeart/2005/8/layout/chevron1"/>
    <dgm:cxn modelId="{3E1EC179-AF8B-414E-8F53-0F7A3600CA57}" type="presParOf" srcId="{67BD86E1-EC8E-4244-8810-EEC720E9A715}" destId="{1275F807-5F78-4F12-A2EA-A189E8A818AC}" srcOrd="0" destOrd="0" presId="urn:microsoft.com/office/officeart/2005/8/layout/chevron1"/>
    <dgm:cxn modelId="{B42F1A7E-3969-41E6-981D-DA60FA124615}" type="presParOf" srcId="{67BD86E1-EC8E-4244-8810-EEC720E9A715}" destId="{793D68EC-C4D3-467B-83B4-AB5D2F1532D8}" srcOrd="1" destOrd="0" presId="urn:microsoft.com/office/officeart/2005/8/layout/chevron1"/>
    <dgm:cxn modelId="{DE0D6B53-2818-42CB-8F8A-2A32BAC6CE26}" type="presParOf" srcId="{67BD86E1-EC8E-4244-8810-EEC720E9A715}" destId="{F7E2ED59-C253-4FF9-9445-210923C0C919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5F807-5F78-4F12-A2EA-A189E8A818AC}">
      <dsp:nvSpPr>
        <dsp:cNvPr id="0" name=""/>
        <dsp:cNvSpPr/>
      </dsp:nvSpPr>
      <dsp:spPr>
        <a:xfrm>
          <a:off x="90734" y="0"/>
          <a:ext cx="4338820" cy="4090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>
              <a:latin typeface="Arial" pitchFamily="34" charset="0"/>
              <a:cs typeface="Arial" pitchFamily="34" charset="0"/>
            </a:rPr>
            <a:t>Специальностей 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до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профилизации - </a:t>
          </a: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10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295272" y="0"/>
        <a:ext cx="3929745" cy="409075"/>
      </dsp:txXfrm>
    </dsp:sp>
    <dsp:sp modelId="{F7E2ED59-C253-4FF9-9445-210923C0C919}">
      <dsp:nvSpPr>
        <dsp:cNvPr id="0" name=""/>
        <dsp:cNvSpPr/>
      </dsp:nvSpPr>
      <dsp:spPr>
        <a:xfrm>
          <a:off x="3992468" y="0"/>
          <a:ext cx="4155432" cy="4090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itchFamily="34" charset="0"/>
              <a:cs typeface="Arial" pitchFamily="34" charset="0"/>
            </a:rPr>
            <a:t>Специальностей 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после 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профилизации 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- 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10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4197006" y="0"/>
        <a:ext cx="3746357" cy="409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4BA0D-3574-43DC-A144-8BA48C31509E}" type="datetimeFigureOut">
              <a:rPr lang="x-none" smtClean="0"/>
              <a:pPr/>
              <a:t>16.03.2023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DB192-9678-411D-814D-EF1E9B1E55F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8361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                  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B192-9678-411D-814D-EF1E9B1E55F6}" type="slidenum">
              <a:rPr lang="x-none" smtClean="0"/>
              <a:pPr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9510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B192-9678-411D-814D-EF1E9B1E55F6}" type="slidenum">
              <a:rPr lang="x-none" smtClean="0"/>
              <a:pPr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41292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B192-9678-411D-814D-EF1E9B1E55F6}" type="slidenum">
              <a:rPr lang="x-none" smtClean="0"/>
              <a:pPr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33088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B192-9678-411D-814D-EF1E9B1E55F6}" type="slidenum">
              <a:rPr lang="x-none" smtClean="0"/>
              <a:pPr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6625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61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954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9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97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777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1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95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43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83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70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37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EDD7489-EE62-483D-BE92-88667F7AFCEF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E357827-60F1-4EAA-97AC-693ECC4577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58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" Target="slide2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.png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2338" y="70360"/>
            <a:ext cx="10515600" cy="2952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Impact" panose="020B080603090205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latin typeface="Impact" panose="020B0806030902050204" pitchFamily="34" charset="0"/>
                <a:cs typeface="Arial" panose="020B0604020202020204" pitchFamily="34" charset="0"/>
              </a:rPr>
            </a:br>
            <a:endParaRPr lang="ru-RU" sz="3600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5" name="Выгнутая вправо стрелка 4">
            <a:hlinkClick r:id="rId3" action="ppaction://hlinksldjump"/>
          </p:cNvPr>
          <p:cNvSpPr/>
          <p:nvPr/>
        </p:nvSpPr>
        <p:spPr>
          <a:xfrm>
            <a:off x="309958" y="6378106"/>
            <a:ext cx="419100" cy="355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EF020DA-7B70-2077-D0E5-13D5A7C31F46}"/>
              </a:ext>
            </a:extLst>
          </p:cNvPr>
          <p:cNvSpPr txBox="1"/>
          <p:nvPr/>
        </p:nvSpPr>
        <p:spPr>
          <a:xfrm>
            <a:off x="4700081" y="465424"/>
            <a:ext cx="68705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460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КГКП «Педагогический колледж имени М.О.Ауэзова»</a:t>
            </a:r>
          </a:p>
          <a:p>
            <a:pPr algn="ctr"/>
            <a:r>
              <a:rPr lang="ru-RU" sz="2000" b="1" dirty="0">
                <a:solidFill>
                  <a:srgbClr val="0460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образования области Абай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826228"/>
              </p:ext>
            </p:extLst>
          </p:nvPr>
        </p:nvGraphicFramePr>
        <p:xfrm>
          <a:off x="4167556" y="1177243"/>
          <a:ext cx="7809064" cy="1078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99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05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343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075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67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9884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9928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5303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121962"/>
              </a:tblGrid>
              <a:tr h="1949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Общий контингент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форме обучения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оплате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курсам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трудоустрой</a:t>
                      </a:r>
                    </a:p>
                    <a:p>
                      <a:pPr algn="ctr" fontAlgn="ctr"/>
                      <a:r>
                        <a:rPr lang="ru-RU" sz="14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ство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8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очное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заочное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 счет бюджета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платное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курс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курс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курс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курс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8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1398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1258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140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787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611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336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496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300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266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060" marR="4060" marT="406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 flipH="1">
            <a:off x="3400863" y="2680000"/>
            <a:ext cx="0" cy="3924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C071C2E1-BD18-CF37-A1FD-AE10570DB9EC}"/>
              </a:ext>
            </a:extLst>
          </p:cNvPr>
          <p:cNvCxnSpPr/>
          <p:nvPr/>
        </p:nvCxnSpPr>
        <p:spPr>
          <a:xfrm flipH="1">
            <a:off x="8730122" y="2669420"/>
            <a:ext cx="0" cy="3924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96570405"/>
              </p:ext>
            </p:extLst>
          </p:nvPr>
        </p:nvGraphicFramePr>
        <p:xfrm>
          <a:off x="4044099" y="2260344"/>
          <a:ext cx="8147901" cy="409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Рисунок 14">
            <a:hlinkClick r:id="" action="ppaction://noaction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4476" y="647810"/>
            <a:ext cx="483868" cy="51522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51520" y="2681687"/>
            <a:ext cx="2921338" cy="3485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Проектная мощность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1050" dirty="0" smtClean="0">
                <a:latin typeface="Times New Roman" pitchFamily="18" charset="0"/>
                <a:cs typeface="Times New Roman" pitchFamily="18" charset="0"/>
              </a:rPr>
              <a:t>1200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мест</a:t>
            </a:r>
          </a:p>
          <a:p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Год образования колледжа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: 1 июля 1903 года учительская семинария приняла участие в трех основных классах создается как подготовительный класс.</a:t>
            </a:r>
          </a:p>
          <a:p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dirty="0" smtClean="0">
                <a:latin typeface="Times New Roman" pitchFamily="18" charset="0"/>
                <a:cs typeface="Times New Roman" pitchFamily="18" charset="0"/>
              </a:rPr>
              <a:t>Количество педагогов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: 98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Материально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техническая база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k-KZ" sz="105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типов</a:t>
            </a:r>
            <a:r>
              <a:rPr lang="kk-KZ" sz="1050" dirty="0">
                <a:latin typeface="Times New Roman" pitchFamily="18" charset="0"/>
                <a:cs typeface="Times New Roman" pitchFamily="18" charset="0"/>
              </a:rPr>
              <a:t>ой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учебны</a:t>
            </a:r>
            <a:r>
              <a:rPr lang="kk-KZ" sz="1050" dirty="0">
                <a:latin typeface="Times New Roman" pitchFamily="18" charset="0"/>
                <a:cs typeface="Times New Roman" pitchFamily="18" charset="0"/>
              </a:rPr>
              <a:t>й корпус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k-KZ" sz="1050" dirty="0">
                <a:latin typeface="Times New Roman" pitchFamily="18" charset="0"/>
                <a:cs typeface="Times New Roman" pitchFamily="18" charset="0"/>
              </a:rPr>
              <a:t>3 приспособленных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учебных  корпусов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72 учебных кабинетов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3 лабораторий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3 учебно-производственных мастерских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1- спортивный зал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1-гамнастический зал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библиотека с читальным залом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актовый зал на 100 человек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конференц зал-на 45 человек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столовая на 65 мест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195 компьютеров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47-комплект интерактивного оборудования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широкополосный интернет.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9384A8E-AE68-B206-8C5B-B918644A24AA}"/>
              </a:ext>
            </a:extLst>
          </p:cNvPr>
          <p:cNvSpPr txBox="1"/>
          <p:nvPr/>
        </p:nvSpPr>
        <p:spPr>
          <a:xfrm>
            <a:off x="8943863" y="2933349"/>
            <a:ext cx="2790824" cy="3139321"/>
          </a:xfrm>
          <a:prstGeom prst="rect">
            <a:avLst/>
          </a:prstGeom>
          <a:solidFill>
            <a:sysClr val="window" lastClr="FFFFFF"/>
          </a:solidFill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460BC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Пути решения: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новые: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Планируется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получение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лицензии на новые квалификации: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01130100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Логопедия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4S01140502– Инструктор по адаптивной физической культуре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Открытие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центра компетенции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«Преподавание в начальных классах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Дошкольное воспитание и обучение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Физическая культура и спорт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</a:t>
            </a:r>
            <a:endParaRPr kumimoji="0" lang="x-none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168047" y="3329085"/>
            <a:ext cx="396732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01120100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Дошкольное воспитание и обучение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» - 180/160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01130200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Организация воспитательной работы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» - 41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01140100 «Педагогика и методика начального обучения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- 391/385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01140300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Художественный труд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» - 48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01140500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» - 222/217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01140600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Педагогика и методика преподавания языка и литературы основного среднего образования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- 413/409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02310100 Переводческое дело (по видам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- 51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01140200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Музыкальное образование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» -  33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03220100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Библиотечное дело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» - 35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01140700 «Информатика» - 19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68047" y="2933349"/>
            <a:ext cx="22076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Список специальностей: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44" y="723628"/>
            <a:ext cx="2961592" cy="171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57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E98E33D-BF30-6C4E-DDD8-9675F90D0AC3}"/>
              </a:ext>
            </a:extLst>
          </p:cNvPr>
          <p:cNvSpPr/>
          <p:nvPr/>
        </p:nvSpPr>
        <p:spPr>
          <a:xfrm>
            <a:off x="436034" y="609599"/>
            <a:ext cx="11283950" cy="4113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" y="4322799"/>
            <a:ext cx="30859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Жанаева </a:t>
            </a:r>
            <a:endParaRPr lang="kk-KZ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Шагангул Алдамжаровна</a:t>
            </a:r>
            <a:endParaRPr lang="kk-KZ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kk-KZ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44686" y="1165079"/>
            <a:ext cx="8176685" cy="5175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День, месяц, год, рождения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       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  июня  1965 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года, 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58 лет 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Образование, специальность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				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высшее, 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1986 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Семипалатинский 											педагогический институт имени Н.К Крупской,		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специальности казахский язык и          										литератрура.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Общий стаж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		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36 лет</a:t>
            </a:r>
            <a:endParaRPr lang="kk-KZ" sz="1400" dirty="0">
              <a:solidFill>
                <a:srgbClr val="0460BC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Стаж в руководящей должности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                      </a:t>
            </a:r>
            <a:r>
              <a:rPr lang="kk-KZ" sz="1400" b="1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год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400" b="1" dirty="0" err="1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 данном учебном заведении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kk-KZ" sz="1400" b="1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года (13 лет, в должности директора)</a:t>
            </a:r>
            <a:endParaRPr lang="kk-KZ" sz="1400" dirty="0">
              <a:solidFill>
                <a:srgbClr val="0460BC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Прошел аттестацию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                    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2021 год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b="1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Имеющаяся категория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                   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kk-KZ" sz="1400" dirty="0" smtClean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первой квалификационной 										категории 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Планирует проходить аттестацию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         2024 год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Ротация</a:t>
            </a:r>
            <a:r>
              <a:rPr lang="kk-KZ" sz="1400" b="1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                                      </a:t>
            </a:r>
            <a:r>
              <a:rPr lang="kk-KZ" sz="1400" dirty="0">
                <a:solidFill>
                  <a:srgbClr val="0460B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не подлежит</a:t>
            </a:r>
            <a:endParaRPr lang="ru-RU" sz="1400" dirty="0">
              <a:solidFill>
                <a:srgbClr val="0460B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Выгнутая вправо стрелка 7">
            <a:hlinkClick r:id="" action="ppaction://noaction"/>
          </p:cNvPr>
          <p:cNvSpPr/>
          <p:nvPr/>
        </p:nvSpPr>
        <p:spPr>
          <a:xfrm>
            <a:off x="279400" y="6248400"/>
            <a:ext cx="419100" cy="355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344" y="4989499"/>
            <a:ext cx="3151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руководитель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КГКП «Педагогический колледж имени М.О. Ауэзова» УО области Абай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HatshyOB1\Desktop\direkt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147683"/>
            <a:ext cx="2494735" cy="3175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97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гнутая вправо стрелка 4">
            <a:hlinkClick r:id="rId3" action="ppaction://hlinksldjump"/>
          </p:cNvPr>
          <p:cNvSpPr/>
          <p:nvPr/>
        </p:nvSpPr>
        <p:spPr>
          <a:xfrm>
            <a:off x="67317" y="6502400"/>
            <a:ext cx="419100" cy="355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E98E33D-BF30-6C4E-DDD8-9675F90D0AC3}"/>
              </a:ext>
            </a:extLst>
          </p:cNvPr>
          <p:cNvSpPr/>
          <p:nvPr/>
        </p:nvSpPr>
        <p:spPr>
          <a:xfrm>
            <a:off x="402685" y="642459"/>
            <a:ext cx="11283950" cy="4113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12142" y="546530"/>
            <a:ext cx="11029950" cy="515937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>
                <a:latin typeface="Arial" panose="020B0604020202020204" pitchFamily="34" charset="0"/>
                <a:cs typeface="Arial" panose="020B0604020202020204" pitchFamily="34" charset="0"/>
              </a:rPr>
              <a:t>Средняя стоимость подготовки 1 студента в год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54009" y="98230"/>
            <a:ext cx="73813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460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КГКП «Педагогический колледж имени М.О.Ауэзова»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272110"/>
              </p:ext>
            </p:extLst>
          </p:nvPr>
        </p:nvGraphicFramePr>
        <p:xfrm>
          <a:off x="638980" y="1134742"/>
          <a:ext cx="11047655" cy="4301044"/>
        </p:xfrm>
        <a:graphic>
          <a:graphicData uri="http://schemas.openxmlformats.org/drawingml/2006/table">
            <a:tbl>
              <a:tblPr/>
              <a:tblGrid>
                <a:gridCol w="888254"/>
                <a:gridCol w="4256215"/>
                <a:gridCol w="2350170"/>
                <a:gridCol w="888254"/>
                <a:gridCol w="888254"/>
                <a:gridCol w="888254"/>
                <a:gridCol w="888254"/>
              </a:tblGrid>
              <a:tr h="53585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5963" marR="5963" marT="59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колледжа</a:t>
                      </a:r>
                    </a:p>
                  </a:txBody>
                  <a:tcPr marL="5963" marR="5963" marT="59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*Подготовка кадров с ТиПО (расход на 1-го обучающегося в год),тыс.тг</a:t>
                      </a:r>
                    </a:p>
                  </a:txBody>
                  <a:tcPr marL="5963" marR="5963" marT="59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 том числе на:</a:t>
                      </a:r>
                    </a:p>
                  </a:txBody>
                  <a:tcPr marL="5963" marR="5963" marT="59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51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ФОТ, тыс.тг</a:t>
                      </a:r>
                    </a:p>
                  </a:txBody>
                  <a:tcPr marL="5963" marR="5963" marT="5963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текущее содержание тыс.тг.</a:t>
                      </a:r>
                    </a:p>
                  </a:txBody>
                  <a:tcPr marL="5963" marR="5963" marT="5963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приобретение учебно-метод. литературы, тыс.тг.</a:t>
                      </a:r>
                    </a:p>
                  </a:txBody>
                  <a:tcPr marL="5963" marR="5963" marT="5963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учебные расходы, тыс.тг.</a:t>
                      </a:r>
                    </a:p>
                  </a:txBody>
                  <a:tcPr marL="5963" marR="5963" marT="5963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Воспитатель организаций дошкольного воспитания и обучения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художественного труда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физической культуры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Спортивный тренер-преподаватель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начального образования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иностранного языка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5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музыки в организациях дошкольного и основного среднего образования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Воспитатель дошкольных организаций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казахского языка и литературы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русского языка и литературы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Воспитатель образовательной организаций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Педагог дополнительного образования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5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информаций начального и основного среднего образования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225,3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112,05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5963" marR="5963" marT="59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Переводчик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980,45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230,45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42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2338" y="70360"/>
            <a:ext cx="10515600" cy="2952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Impact" panose="020B080603090205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latin typeface="Impact" panose="020B0806030902050204" pitchFamily="34" charset="0"/>
                <a:cs typeface="Arial" panose="020B0604020202020204" pitchFamily="34" charset="0"/>
              </a:rPr>
            </a:br>
            <a:endParaRPr lang="ru-RU" sz="3600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CB24134-6F3A-1C1A-E789-997A8C7841DC}"/>
              </a:ext>
            </a:extLst>
          </p:cNvPr>
          <p:cNvSpPr txBox="1"/>
          <p:nvPr/>
        </p:nvSpPr>
        <p:spPr>
          <a:xfrm>
            <a:off x="352338" y="88636"/>
            <a:ext cx="84611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0460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КГКП «Педагогический колледж имени М.О.Ауэзова»</a:t>
            </a:r>
          </a:p>
        </p:txBody>
      </p:sp>
      <p:sp>
        <p:nvSpPr>
          <p:cNvPr id="8" name="Выгнутая вправо стрелка 7">
            <a:hlinkClick r:id="rId3" action="ppaction://hlinksldjump"/>
          </p:cNvPr>
          <p:cNvSpPr/>
          <p:nvPr/>
        </p:nvSpPr>
        <p:spPr>
          <a:xfrm>
            <a:off x="64247" y="6502400"/>
            <a:ext cx="419100" cy="355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459786"/>
              </p:ext>
            </p:extLst>
          </p:nvPr>
        </p:nvGraphicFramePr>
        <p:xfrm>
          <a:off x="483345" y="638966"/>
          <a:ext cx="11569107" cy="5837704"/>
        </p:xfrm>
        <a:graphic>
          <a:graphicData uri="http://schemas.openxmlformats.org/drawingml/2006/table">
            <a:tbl>
              <a:tblPr/>
              <a:tblGrid>
                <a:gridCol w="2665910"/>
                <a:gridCol w="1009814"/>
                <a:gridCol w="646282"/>
                <a:gridCol w="646282"/>
                <a:gridCol w="646282"/>
                <a:gridCol w="646282"/>
                <a:gridCol w="646282"/>
                <a:gridCol w="872172"/>
                <a:gridCol w="3789801"/>
              </a:tblGrid>
              <a:tr h="1899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Наименование специальности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Всего расходов в год, тыс.тенге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5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*подготовку кадров с ТиПО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увеличение заработной платы (25%),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доплату педагогам за квал.категорию,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оплату стипендии, тыс.тг.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организацию питания,.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содержание общежития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иные расходы (указать наименование), тыс.тг.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561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Воспитатель организаций дошкольного воспитания и обучения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67023,15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17595,00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15963,00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936,00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00 тг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художественного труда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45653,45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11991,00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8798,00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374,00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0,0 тг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физической культуры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40796,7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10710,00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10709,00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1247,00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0,00 тг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Спортивный тренер-преподаватель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38368,325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10072,00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9628,00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1996,00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0,0 тг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начального образования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170471,925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44838,00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13216,00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51280,00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2620,00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иностранного языка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149102,225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39143,00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3070,00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33744,00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1435,00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музыки в организациях дошкольного и основного среднего образования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25740,775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6757,00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4647,00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686,00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Воспитатель дошкольных организаций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20398,35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5355,00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3771,00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374,00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казахского языка и литературы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33025,9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8670,00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8271,00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998,00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русского языка и литературы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10199,175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2678,00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2702,00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249,00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Воспитатель образовательной организаций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22341,05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5865,00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5782,00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249,00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Педагог дополнительного образования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18455,65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4845,00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4399,00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561,00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Учитель информатики начального и основного среднего образования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10684,85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971,35</a:t>
                      </a:r>
                    </a:p>
                  </a:txBody>
                  <a:tcPr marL="3756" marR="3756" marT="3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2805,00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2490,00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2841,00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499,00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опл. труда мед раб 95%, УВП 23%, допл физ. раб  12,00тг. Прочие расходы на приобритение ТМЗ на производ. Обуч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Переводчик</a:t>
                      </a:r>
                    </a:p>
                  </a:txBody>
                  <a:tcPr marL="3756" marR="3756" marT="3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25466,17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980,45</a:t>
                      </a:r>
                    </a:p>
                  </a:txBody>
                  <a:tcPr marL="3756" marR="3756" marT="3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7013,00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9590,00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873,00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512,00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опл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 труда мед раб 95%, УВП 23%,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допл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физ. раб  12,00тг. Прочие расходы на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приобритение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ТМЗ на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производ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Обуч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3756" marR="3756" marT="3756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76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HatshyOB1\Desktop\1674698317_top-fon-com-p-foni-dlya-prezentatsii-nalogovaya-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332736"/>
              </p:ext>
            </p:extLst>
          </p:nvPr>
        </p:nvGraphicFramePr>
        <p:xfrm>
          <a:off x="334488" y="1314450"/>
          <a:ext cx="7123217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79668" y="391120"/>
            <a:ext cx="10432664" cy="92333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Финансирование бюджета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C:\Users\HatshyOB1\Favorites\Downloads\WhatsApp Image 2023-03-16 at 10.53.50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437" y="1409453"/>
            <a:ext cx="4030132" cy="2416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HatshyOB1\Favorites\Downloads\WhatsApp Image 2023-03-16 at 10.53.50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437" y="4037611"/>
            <a:ext cx="4030132" cy="2541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39791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HatshyOB1\Desktop\1674698317_top-fon-com-p-foni-dlya-prezentatsii-nalogovaya-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79668" y="391120"/>
            <a:ext cx="10432664" cy="92333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Поступление со спец. счета</a:t>
            </a:r>
          </a:p>
        </p:txBody>
      </p:sp>
      <p:pic>
        <p:nvPicPr>
          <p:cNvPr id="2050" name="Picture 2" descr="C:\Users\HatshyOB1\Desktop\741cd1dc-52d7-4299-b033-8c26ac70fe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437" y="1498418"/>
            <a:ext cx="4172197" cy="2396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HatshyOB1\Desktop\8ff05539-77d6-4a8c-bc87-6eb0d9030dd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437" y="4114097"/>
            <a:ext cx="4172197" cy="2565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923392"/>
              </p:ext>
            </p:extLst>
          </p:nvPr>
        </p:nvGraphicFramePr>
        <p:xfrm>
          <a:off x="133350" y="1876424"/>
          <a:ext cx="7258051" cy="4803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7449289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ивиденд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2819</TotalTime>
  <Words>1053</Words>
  <Application>Microsoft Office PowerPoint</Application>
  <PresentationFormat>Произвольный</PresentationFormat>
  <Paragraphs>347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Дивиденд</vt:lpstr>
      <vt:lpstr> </vt:lpstr>
      <vt:lpstr>Презентация PowerPoint</vt:lpstr>
      <vt:lpstr>Средняя стоимость подготовки 1 студента в год</vt:lpstr>
      <vt:lpstr>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HatshyOB1</cp:lastModifiedBy>
  <cp:revision>539</cp:revision>
  <cp:lastPrinted>2022-11-29T03:08:11Z</cp:lastPrinted>
  <dcterms:created xsi:type="dcterms:W3CDTF">2022-09-15T09:32:01Z</dcterms:created>
  <dcterms:modified xsi:type="dcterms:W3CDTF">2023-03-16T05:27:24Z</dcterms:modified>
</cp:coreProperties>
</file>